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567" r:id="rId2"/>
  </p:sldIdLst>
  <p:sldSz cx="18288000" cy="10287000"/>
  <p:notesSz cx="6797675" cy="9872663"/>
  <p:embeddedFontLst>
    <p:embeddedFont>
      <p:font typeface="Archivo ExtraBold" panose="020B0604020202020204" charset="0"/>
      <p:bold r:id="rId4"/>
      <p:boldItalic r:id="rId5"/>
    </p:embeddedFont>
    <p:embeddedFont>
      <p:font typeface="Arial Black" panose="020B0A04020102020204" pitchFamily="34" charset="0"/>
      <p:bold r:id="rId6"/>
    </p:embeddedFont>
    <p:embeddedFont>
      <p:font typeface="Arial Nova" panose="020B0504020202020204" pitchFamily="34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8DB4"/>
    <a:srgbClr val="00B8B4"/>
    <a:srgbClr val="33B0DD"/>
    <a:srgbClr val="18A7BA"/>
    <a:srgbClr val="424262"/>
    <a:srgbClr val="156581"/>
    <a:srgbClr val="00D1CC"/>
    <a:srgbClr val="6699FF"/>
    <a:srgbClr val="F7FFFF"/>
    <a:srgbClr val="1E3B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41" autoAdjust="0"/>
    <p:restoredTop sz="94061" autoAdjust="0"/>
  </p:normalViewPr>
  <p:slideViewPr>
    <p:cSldViewPr>
      <p:cViewPr varScale="1">
        <p:scale>
          <a:sx n="44" d="100"/>
          <a:sy n="44" d="100"/>
        </p:scale>
        <p:origin x="696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215484-04FA-421F-AF78-93BC02544450}" type="datetimeFigureOut">
              <a:rPr lang="fr-FR" smtClean="0"/>
              <a:t>02/12/2025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41B475-B29A-4E66-A9A2-B2D8397154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2449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7">
          <a:extLst>
            <a:ext uri="{FF2B5EF4-FFF2-40B4-BE49-F238E27FC236}">
              <a16:creationId xmlns:a16="http://schemas.microsoft.com/office/drawing/2014/main" id="{B3F81310-7C3A-0D8E-1F41-21F1E6FEED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" name="Google Shape;788;gdb14cee540_0_19054:notes">
            <a:extLst>
              <a:ext uri="{FF2B5EF4-FFF2-40B4-BE49-F238E27FC236}">
                <a16:creationId xmlns:a16="http://schemas.microsoft.com/office/drawing/2014/main" id="{566EAD3C-A71C-C8B1-8999-23A2C79F65E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-265113" y="806450"/>
            <a:ext cx="7142163" cy="40179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fr-FR"/>
          </a:p>
        </p:txBody>
      </p:sp>
      <p:sp>
        <p:nvSpPr>
          <p:cNvPr id="789" name="Google Shape;789;gdb14cee540_0_19054:notes">
            <a:extLst>
              <a:ext uri="{FF2B5EF4-FFF2-40B4-BE49-F238E27FC236}">
                <a16:creationId xmlns:a16="http://schemas.microsoft.com/office/drawing/2014/main" id="{EE77FD7B-C88E-95B8-EE32-5D2345D09C4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61043" y="5090897"/>
            <a:ext cx="5288339" cy="4822949"/>
          </a:xfrm>
          <a:prstGeom prst="rect">
            <a:avLst/>
          </a:prstGeom>
        </p:spPr>
        <p:txBody>
          <a:bodyPr spcFirstLastPara="1" wrap="square" lIns="95238" tIns="95238" rIns="95238" bIns="952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0569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37"/>
          <p:cNvSpPr txBox="1">
            <a:spLocks noGrp="1"/>
          </p:cNvSpPr>
          <p:nvPr>
            <p:ph type="title"/>
          </p:nvPr>
        </p:nvSpPr>
        <p:spPr>
          <a:xfrm>
            <a:off x="1426450" y="890050"/>
            <a:ext cx="15435000" cy="128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37"/>
          <p:cNvSpPr txBox="1">
            <a:spLocks noGrp="1"/>
          </p:cNvSpPr>
          <p:nvPr>
            <p:ph type="subTitle" idx="1"/>
          </p:nvPr>
        </p:nvSpPr>
        <p:spPr>
          <a:xfrm>
            <a:off x="2028350" y="2960876"/>
            <a:ext cx="4685400" cy="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9pPr>
          </a:lstStyle>
          <a:p>
            <a:endParaRPr/>
          </a:p>
        </p:txBody>
      </p:sp>
      <p:sp>
        <p:nvSpPr>
          <p:cNvPr id="419" name="Google Shape;419;p37"/>
          <p:cNvSpPr txBox="1">
            <a:spLocks noGrp="1"/>
          </p:cNvSpPr>
          <p:nvPr>
            <p:ph type="subTitle" idx="2"/>
          </p:nvPr>
        </p:nvSpPr>
        <p:spPr>
          <a:xfrm>
            <a:off x="6801250" y="2960900"/>
            <a:ext cx="4685400" cy="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9pPr>
          </a:lstStyle>
          <a:p>
            <a:endParaRPr/>
          </a:p>
        </p:txBody>
      </p:sp>
      <p:sp>
        <p:nvSpPr>
          <p:cNvPr id="420" name="Google Shape;420;p37"/>
          <p:cNvSpPr txBox="1">
            <a:spLocks noGrp="1"/>
          </p:cNvSpPr>
          <p:nvPr>
            <p:ph type="subTitle" idx="3"/>
          </p:nvPr>
        </p:nvSpPr>
        <p:spPr>
          <a:xfrm>
            <a:off x="2028350" y="3836856"/>
            <a:ext cx="4685400" cy="14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3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21" name="Google Shape;421;p37"/>
          <p:cNvSpPr txBox="1">
            <a:spLocks noGrp="1"/>
          </p:cNvSpPr>
          <p:nvPr>
            <p:ph type="subTitle" idx="4"/>
          </p:nvPr>
        </p:nvSpPr>
        <p:spPr>
          <a:xfrm>
            <a:off x="6801250" y="3836876"/>
            <a:ext cx="4685400" cy="14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3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22" name="Google Shape;422;p37"/>
          <p:cNvSpPr txBox="1">
            <a:spLocks noGrp="1"/>
          </p:cNvSpPr>
          <p:nvPr>
            <p:ph type="subTitle" idx="5"/>
          </p:nvPr>
        </p:nvSpPr>
        <p:spPr>
          <a:xfrm>
            <a:off x="11574150" y="2960876"/>
            <a:ext cx="4685400" cy="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9pPr>
          </a:lstStyle>
          <a:p>
            <a:endParaRPr/>
          </a:p>
        </p:txBody>
      </p:sp>
      <p:sp>
        <p:nvSpPr>
          <p:cNvPr id="423" name="Google Shape;423;p37"/>
          <p:cNvSpPr txBox="1">
            <a:spLocks noGrp="1"/>
          </p:cNvSpPr>
          <p:nvPr>
            <p:ph type="subTitle" idx="6"/>
          </p:nvPr>
        </p:nvSpPr>
        <p:spPr>
          <a:xfrm>
            <a:off x="11574150" y="3836856"/>
            <a:ext cx="4685400" cy="14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3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24" name="Google Shape;424;p37"/>
          <p:cNvSpPr txBox="1">
            <a:spLocks noGrp="1"/>
          </p:cNvSpPr>
          <p:nvPr>
            <p:ph type="subTitle" idx="7"/>
          </p:nvPr>
        </p:nvSpPr>
        <p:spPr>
          <a:xfrm>
            <a:off x="2028350" y="5727000"/>
            <a:ext cx="4685400" cy="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9pPr>
          </a:lstStyle>
          <a:p>
            <a:endParaRPr/>
          </a:p>
        </p:txBody>
      </p:sp>
      <p:sp>
        <p:nvSpPr>
          <p:cNvPr id="425" name="Google Shape;425;p37"/>
          <p:cNvSpPr txBox="1">
            <a:spLocks noGrp="1"/>
          </p:cNvSpPr>
          <p:nvPr>
            <p:ph type="subTitle" idx="8"/>
          </p:nvPr>
        </p:nvSpPr>
        <p:spPr>
          <a:xfrm>
            <a:off x="6801250" y="5726950"/>
            <a:ext cx="4685400" cy="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9pPr>
          </a:lstStyle>
          <a:p>
            <a:endParaRPr/>
          </a:p>
        </p:txBody>
      </p:sp>
      <p:sp>
        <p:nvSpPr>
          <p:cNvPr id="426" name="Google Shape;426;p37"/>
          <p:cNvSpPr txBox="1">
            <a:spLocks noGrp="1"/>
          </p:cNvSpPr>
          <p:nvPr>
            <p:ph type="subTitle" idx="9"/>
          </p:nvPr>
        </p:nvSpPr>
        <p:spPr>
          <a:xfrm>
            <a:off x="2028350" y="6636092"/>
            <a:ext cx="4685400" cy="14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3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27" name="Google Shape;427;p37"/>
          <p:cNvSpPr txBox="1">
            <a:spLocks noGrp="1"/>
          </p:cNvSpPr>
          <p:nvPr>
            <p:ph type="subTitle" idx="13"/>
          </p:nvPr>
        </p:nvSpPr>
        <p:spPr>
          <a:xfrm>
            <a:off x="6801250" y="6636050"/>
            <a:ext cx="4685400" cy="14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3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28" name="Google Shape;428;p37"/>
          <p:cNvSpPr txBox="1">
            <a:spLocks noGrp="1"/>
          </p:cNvSpPr>
          <p:nvPr>
            <p:ph type="subTitle" idx="14"/>
          </p:nvPr>
        </p:nvSpPr>
        <p:spPr>
          <a:xfrm>
            <a:off x="11574150" y="5726950"/>
            <a:ext cx="4685400" cy="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200"/>
              <a:buFont typeface="Archivo ExtraBold"/>
              <a:buNone/>
              <a:defRPr sz="4400">
                <a:latin typeface="Archivo ExtraBold"/>
                <a:ea typeface="Archivo ExtraBold"/>
                <a:cs typeface="Archivo ExtraBold"/>
                <a:sym typeface="Archivo ExtraBold"/>
              </a:defRPr>
            </a:lvl9pPr>
          </a:lstStyle>
          <a:p>
            <a:endParaRPr/>
          </a:p>
        </p:txBody>
      </p:sp>
      <p:sp>
        <p:nvSpPr>
          <p:cNvPr id="429" name="Google Shape;429;p37"/>
          <p:cNvSpPr txBox="1">
            <a:spLocks noGrp="1"/>
          </p:cNvSpPr>
          <p:nvPr>
            <p:ph type="subTitle" idx="15"/>
          </p:nvPr>
        </p:nvSpPr>
        <p:spPr>
          <a:xfrm>
            <a:off x="11574150" y="6636050"/>
            <a:ext cx="4685400" cy="14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3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45" name="Google Shape;445;p37"/>
          <p:cNvSpPr/>
          <p:nvPr/>
        </p:nvSpPr>
        <p:spPr>
          <a:xfrm>
            <a:off x="977651" y="1932047"/>
            <a:ext cx="297050" cy="297050"/>
          </a:xfrm>
          <a:custGeom>
            <a:avLst/>
            <a:gdLst/>
            <a:ahLst/>
            <a:cxnLst/>
            <a:rect l="l" t="t" r="r" b="b"/>
            <a:pathLst>
              <a:path w="5941" h="5941" fill="none" extrusionOk="0">
                <a:moveTo>
                  <a:pt x="5940" y="2957"/>
                </a:moveTo>
                <a:cubicBezTo>
                  <a:pt x="5940" y="4611"/>
                  <a:pt x="4611" y="5941"/>
                  <a:pt x="2957" y="5941"/>
                </a:cubicBezTo>
                <a:cubicBezTo>
                  <a:pt x="1329" y="5941"/>
                  <a:pt x="0" y="4611"/>
                  <a:pt x="0" y="2957"/>
                </a:cubicBezTo>
                <a:cubicBezTo>
                  <a:pt x="0" y="1329"/>
                  <a:pt x="1329" y="0"/>
                  <a:pt x="2957" y="0"/>
                </a:cubicBezTo>
                <a:cubicBezTo>
                  <a:pt x="4611" y="0"/>
                  <a:pt x="5940" y="1329"/>
                  <a:pt x="5940" y="2957"/>
                </a:cubicBezTo>
                <a:close/>
              </a:path>
            </a:pathLst>
          </a:custGeom>
          <a:noFill/>
          <a:ln w="19050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/>
          </a:p>
        </p:txBody>
      </p:sp>
    </p:spTree>
    <p:extLst>
      <p:ext uri="{BB962C8B-B14F-4D97-AF65-F5344CB8AC3E}">
        <p14:creationId xmlns:p14="http://schemas.microsoft.com/office/powerpoint/2010/main" val="3012136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ontact-def@echo-sante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0">
          <a:extLst>
            <a:ext uri="{FF2B5EF4-FFF2-40B4-BE49-F238E27FC236}">
              <a16:creationId xmlns:a16="http://schemas.microsoft.com/office/drawing/2014/main" id="{0618C603-9C6F-CB9A-D6A1-4413A03FD2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" name="Google Shape;791;p57">
            <a:extLst>
              <a:ext uri="{FF2B5EF4-FFF2-40B4-BE49-F238E27FC236}">
                <a16:creationId xmlns:a16="http://schemas.microsoft.com/office/drawing/2014/main" id="{8E2383FD-4A62-7767-FA86-F39136EFD48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42748" y="193873"/>
            <a:ext cx="17131348" cy="1286400"/>
          </a:xfrm>
          <a:prstGeom prst="rect">
            <a:avLst/>
          </a:prstGeom>
        </p:spPr>
        <p:txBody>
          <a:bodyPr spcFirstLastPara="1" vert="horz" wrap="square" lIns="182850" tIns="182850" rIns="182850" bIns="182850" rtlCol="0" anchor="t" anchorCtr="0">
            <a:noAutofit/>
          </a:bodyPr>
          <a:lstStyle/>
          <a:p>
            <a:pPr algn="l"/>
            <a:r>
              <a:rPr lang="fr-FR" sz="4000" cap="all" noProof="0" dirty="0">
                <a:solidFill>
                  <a:srgbClr val="00B0F0"/>
                </a:solidFill>
                <a:latin typeface="Arial Black" pitchFamily="34" charset="0"/>
              </a:rPr>
              <a:t>Plan de soins infirmiers</a:t>
            </a:r>
          </a:p>
        </p:txBody>
      </p:sp>
      <p:sp>
        <p:nvSpPr>
          <p:cNvPr id="805" name="Google Shape;805;p57">
            <a:extLst>
              <a:ext uri="{FF2B5EF4-FFF2-40B4-BE49-F238E27FC236}">
                <a16:creationId xmlns:a16="http://schemas.microsoft.com/office/drawing/2014/main" id="{6E52EA44-3568-68CC-BAFF-9F99F2A78487}"/>
              </a:ext>
            </a:extLst>
          </p:cNvPr>
          <p:cNvSpPr/>
          <p:nvPr/>
        </p:nvSpPr>
        <p:spPr>
          <a:xfrm>
            <a:off x="15435101" y="2816227"/>
            <a:ext cx="297050" cy="297050"/>
          </a:xfrm>
          <a:custGeom>
            <a:avLst/>
            <a:gdLst/>
            <a:ahLst/>
            <a:cxnLst/>
            <a:rect l="l" t="t" r="r" b="b"/>
            <a:pathLst>
              <a:path w="5941" h="5941" fill="none" extrusionOk="0">
                <a:moveTo>
                  <a:pt x="5940" y="2957"/>
                </a:moveTo>
                <a:cubicBezTo>
                  <a:pt x="5940" y="4611"/>
                  <a:pt x="4611" y="5941"/>
                  <a:pt x="2957" y="5941"/>
                </a:cubicBezTo>
                <a:cubicBezTo>
                  <a:pt x="1329" y="5941"/>
                  <a:pt x="0" y="4611"/>
                  <a:pt x="0" y="2957"/>
                </a:cubicBezTo>
                <a:cubicBezTo>
                  <a:pt x="0" y="1329"/>
                  <a:pt x="1329" y="0"/>
                  <a:pt x="2957" y="0"/>
                </a:cubicBezTo>
                <a:cubicBezTo>
                  <a:pt x="4611" y="0"/>
                  <a:pt x="5940" y="1329"/>
                  <a:pt x="5940" y="2957"/>
                </a:cubicBezTo>
                <a:close/>
              </a:path>
            </a:pathLst>
          </a:custGeom>
          <a:noFill/>
          <a:ln w="19050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endParaRPr lang="fr-FR" sz="3600" noProof="0" dirty="0"/>
          </a:p>
        </p:txBody>
      </p:sp>
      <p:sp>
        <p:nvSpPr>
          <p:cNvPr id="31" name="Google Shape;561;p46">
            <a:extLst>
              <a:ext uri="{FF2B5EF4-FFF2-40B4-BE49-F238E27FC236}">
                <a16:creationId xmlns:a16="http://schemas.microsoft.com/office/drawing/2014/main" id="{EC6577A0-977E-C3A0-9EC1-9DC05387A99B}"/>
              </a:ext>
            </a:extLst>
          </p:cNvPr>
          <p:cNvSpPr txBox="1">
            <a:spLocks/>
          </p:cNvSpPr>
          <p:nvPr/>
        </p:nvSpPr>
        <p:spPr>
          <a:xfrm>
            <a:off x="12304928" y="9276203"/>
            <a:ext cx="4184220" cy="1700638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spcAft>
                <a:spcPts val="2400"/>
              </a:spcAft>
            </a:pPr>
            <a:endParaRPr lang="fr-FR" sz="2600" cap="all" noProof="0" dirty="0">
              <a:solidFill>
                <a:schemeClr val="bg1"/>
              </a:solidFill>
              <a:latin typeface="Arial Black" pitchFamily="34" charset="0"/>
              <a:cs typeface="Archivo ExtraBold" charset="0"/>
            </a:endParaRPr>
          </a:p>
        </p:txBody>
      </p:sp>
      <p:sp>
        <p:nvSpPr>
          <p:cNvPr id="12" name="Google Shape;561;p46">
            <a:extLst>
              <a:ext uri="{FF2B5EF4-FFF2-40B4-BE49-F238E27FC236}">
                <a16:creationId xmlns:a16="http://schemas.microsoft.com/office/drawing/2014/main" id="{0E2A022C-3A2A-2CC9-F6FF-0B6AE8598217}"/>
              </a:ext>
            </a:extLst>
          </p:cNvPr>
          <p:cNvSpPr txBox="1">
            <a:spLocks/>
          </p:cNvSpPr>
          <p:nvPr/>
        </p:nvSpPr>
        <p:spPr>
          <a:xfrm>
            <a:off x="12400582" y="9258263"/>
            <a:ext cx="4184220" cy="1700638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spcAft>
                <a:spcPts val="2400"/>
              </a:spcAft>
            </a:pPr>
            <a:endParaRPr lang="fr-FR" sz="2600" cap="all" noProof="0" dirty="0">
              <a:solidFill>
                <a:schemeClr val="bg1"/>
              </a:solidFill>
              <a:latin typeface="Arial Black" pitchFamily="34" charset="0"/>
              <a:cs typeface="Archivo ExtraBold" charset="0"/>
            </a:endParaRPr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4AC744DD-FCB5-20F3-4E6A-531AF8587D7E}"/>
              </a:ext>
            </a:extLst>
          </p:cNvPr>
          <p:cNvGrpSpPr/>
          <p:nvPr/>
        </p:nvGrpSpPr>
        <p:grpSpPr>
          <a:xfrm>
            <a:off x="0" y="1"/>
            <a:ext cx="595424" cy="10334450"/>
            <a:chOff x="6289435" y="-1"/>
            <a:chExt cx="1949596" cy="3107093"/>
          </a:xfrm>
        </p:grpSpPr>
        <p:sp>
          <p:nvSpPr>
            <p:cNvPr id="22" name="Organigramme : Opération manuelle 21">
              <a:extLst>
                <a:ext uri="{FF2B5EF4-FFF2-40B4-BE49-F238E27FC236}">
                  <a16:creationId xmlns:a16="http://schemas.microsoft.com/office/drawing/2014/main" id="{2C1A16C3-47C1-C644-139F-45FCA8A2D0B8}"/>
                </a:ext>
              </a:extLst>
            </p:cNvPr>
            <p:cNvSpPr/>
            <p:nvPr/>
          </p:nvSpPr>
          <p:spPr>
            <a:xfrm rot="16200000">
              <a:off x="5710686" y="578748"/>
              <a:ext cx="3107093" cy="1949596"/>
            </a:xfrm>
            <a:prstGeom prst="flowChartManualOperation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fr-FR" sz="3200" b="1" cap="all" spc="120" dirty="0">
                  <a:solidFill>
                    <a:schemeClr val="bg1"/>
                  </a:solidFill>
                </a:rPr>
                <a:t>Prise en main </a:t>
              </a:r>
              <a:r>
                <a:rPr lang="fr-FR" sz="3200" b="1" cap="all" spc="120" dirty="0" err="1">
                  <a:solidFill>
                    <a:schemeClr val="bg1"/>
                  </a:solidFill>
                </a:rPr>
                <a:t>medial</a:t>
              </a:r>
              <a:endParaRPr lang="fr-FR" sz="3200" b="1" cap="all" spc="120" noProof="0" dirty="0">
                <a:solidFill>
                  <a:schemeClr val="bg1"/>
                </a:solidFill>
              </a:endParaRPr>
            </a:p>
          </p:txBody>
        </p:sp>
        <p:sp>
          <p:nvSpPr>
            <p:cNvPr id="23" name="Organigramme : Opération manuelle 4">
              <a:extLst>
                <a:ext uri="{FF2B5EF4-FFF2-40B4-BE49-F238E27FC236}">
                  <a16:creationId xmlns:a16="http://schemas.microsoft.com/office/drawing/2014/main" id="{56302C72-3505-A4EF-2F31-B402D2442BBC}"/>
                </a:ext>
              </a:extLst>
            </p:cNvPr>
            <p:cNvSpPr/>
            <p:nvPr/>
          </p:nvSpPr>
          <p:spPr>
            <a:xfrm rot="21600000">
              <a:off x="6289435" y="621418"/>
              <a:ext cx="1949596" cy="186425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0" tIns="0" rIns="177800" bIns="0" numCol="1" spcCol="1270" anchor="t" anchorCtr="0">
              <a:noAutofit/>
            </a:bodyPr>
            <a:lstStyle/>
            <a:p>
              <a:pPr lvl="1" indent="-457200" defTabSz="2222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fr-FR" sz="5000" noProof="0" dirty="0"/>
            </a:p>
          </p:txBody>
        </p:sp>
      </p:grpSp>
      <p:sp>
        <p:nvSpPr>
          <p:cNvPr id="15" name="Google Shape;564;p46">
            <a:extLst>
              <a:ext uri="{FF2B5EF4-FFF2-40B4-BE49-F238E27FC236}">
                <a16:creationId xmlns:a16="http://schemas.microsoft.com/office/drawing/2014/main" id="{18761DF9-F143-66A9-B2AC-999756B49361}"/>
              </a:ext>
            </a:extLst>
          </p:cNvPr>
          <p:cNvSpPr txBox="1">
            <a:spLocks/>
          </p:cNvSpPr>
          <p:nvPr/>
        </p:nvSpPr>
        <p:spPr>
          <a:xfrm>
            <a:off x="1138724" y="876300"/>
            <a:ext cx="16731028" cy="2725111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dk1"/>
              </a:buClr>
              <a:buSzPts val="1100"/>
            </a:pPr>
            <a:r>
              <a:rPr lang="fr-FR" sz="2000" noProof="0" dirty="0">
                <a:solidFill>
                  <a:srgbClr val="424262"/>
                </a:solidFill>
                <a:latin typeface="Arial Black" pitchFamily="34" charset="0"/>
              </a:rPr>
              <a:t>Objectifs</a:t>
            </a:r>
            <a:endParaRPr lang="fr-FR" sz="2000" noProof="0" dirty="0">
              <a:solidFill>
                <a:srgbClr val="424262"/>
              </a:solidFill>
              <a:latin typeface="Arial Nova" pitchFamily="34" charset="0"/>
            </a:endParaRPr>
          </a:p>
          <a:p>
            <a:pPr marL="723900" lvl="1" indent="-361950">
              <a:buClr>
                <a:schemeClr val="dk1"/>
              </a:buClr>
              <a:buSzPts val="1100"/>
              <a:buFont typeface="Wingdings" pitchFamily="2" charset="2"/>
              <a:buChar char="§"/>
            </a:pPr>
            <a:r>
              <a:rPr lang="fr-FR" sz="2000" dirty="0">
                <a:solidFill>
                  <a:srgbClr val="424262"/>
                </a:solidFill>
                <a:latin typeface="Arial Nova" pitchFamily="34" charset="0"/>
              </a:rPr>
              <a:t>Préparer et réaliser une séance d’hémodialyse avec le Dossier Patient Informatisé MEDIAL</a:t>
            </a:r>
          </a:p>
          <a:p>
            <a:pPr marL="723900" lvl="1" indent="-361950">
              <a:buClr>
                <a:schemeClr val="dk1"/>
              </a:buClr>
              <a:buSzPts val="1100"/>
              <a:buFont typeface="Wingdings" pitchFamily="2" charset="2"/>
              <a:buChar char="§"/>
            </a:pPr>
            <a:r>
              <a:rPr lang="fr-FR" sz="2000" dirty="0">
                <a:solidFill>
                  <a:srgbClr val="424262"/>
                </a:solidFill>
                <a:latin typeface="Arial Nova" pitchFamily="34" charset="0"/>
              </a:rPr>
              <a:t>Renseigner le dossier patient avec complétude</a:t>
            </a:r>
          </a:p>
          <a:p>
            <a:pPr>
              <a:spcBef>
                <a:spcPts val="400"/>
              </a:spcBef>
              <a:buClr>
                <a:schemeClr val="dk1"/>
              </a:buClr>
              <a:buSzPts val="1100"/>
            </a:pPr>
            <a:r>
              <a:rPr lang="fr-FR" sz="2000" noProof="0" dirty="0">
                <a:solidFill>
                  <a:srgbClr val="424262"/>
                </a:solidFill>
                <a:latin typeface="Arial Black" pitchFamily="34" charset="0"/>
              </a:rPr>
              <a:t>Compétences visées</a:t>
            </a:r>
            <a:endParaRPr lang="fr-FR" sz="2000" noProof="0" dirty="0">
              <a:solidFill>
                <a:srgbClr val="424262"/>
              </a:solidFill>
              <a:latin typeface="Arial Nova" pitchFamily="34" charset="0"/>
            </a:endParaRPr>
          </a:p>
          <a:p>
            <a:pPr marL="723900" lvl="1" indent="-361950">
              <a:buClr>
                <a:schemeClr val="dk1"/>
              </a:buClr>
              <a:buSzPts val="1100"/>
              <a:buFont typeface="Wingdings" pitchFamily="2" charset="2"/>
              <a:buChar char="§"/>
            </a:pPr>
            <a:r>
              <a:rPr lang="fr-FR" sz="2000" dirty="0">
                <a:solidFill>
                  <a:srgbClr val="424262"/>
                </a:solidFill>
                <a:latin typeface="Arial Nova" pitchFamily="34" charset="0"/>
              </a:rPr>
              <a:t>Consulter et renseigner le dossier médical partagé des patients dialysés pour une meilleure coordination des soins</a:t>
            </a:r>
          </a:p>
          <a:p>
            <a:pPr marL="723900" lvl="1" indent="-361950">
              <a:buClr>
                <a:schemeClr val="dk1"/>
              </a:buClr>
              <a:buSzPts val="1100"/>
              <a:buFont typeface="Wingdings" pitchFamily="2" charset="2"/>
              <a:buChar char="§"/>
            </a:pPr>
            <a:r>
              <a:rPr lang="fr-FR" sz="2000" dirty="0">
                <a:solidFill>
                  <a:srgbClr val="424262"/>
                </a:solidFill>
                <a:latin typeface="Arial Nova" pitchFamily="34" charset="0"/>
              </a:rPr>
              <a:t>Tracer en temps réel toutes informations nécessaires, réduisant ainsi les risques d’erreurs, de doublons ou d’oubli</a:t>
            </a:r>
          </a:p>
          <a:p>
            <a:pPr marL="723900" lvl="1" indent="-361950">
              <a:buClr>
                <a:schemeClr val="dk1"/>
              </a:buClr>
              <a:buSzPts val="1100"/>
              <a:buFont typeface="Wingdings" pitchFamily="2" charset="2"/>
              <a:buChar char="§"/>
            </a:pPr>
            <a:r>
              <a:rPr lang="fr-FR" sz="2000" dirty="0">
                <a:solidFill>
                  <a:srgbClr val="424262"/>
                </a:solidFill>
                <a:latin typeface="Arial Nova" pitchFamily="34" charset="0"/>
              </a:rPr>
              <a:t>Appliquer les bonnes pratiques pour une prise en charge sécurisée et conforme aux exigences de la HAS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28BD2CA-151F-8CBD-1D1D-A21B746F2D0E}"/>
              </a:ext>
            </a:extLst>
          </p:cNvPr>
          <p:cNvSpPr/>
          <p:nvPr/>
        </p:nvSpPr>
        <p:spPr>
          <a:xfrm rot="16200000">
            <a:off x="13654924" y="5727771"/>
            <a:ext cx="8382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3400"/>
            <a:r>
              <a:rPr lang="fr-FR" sz="2100" noProof="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  <a:sym typeface="Wingdings"/>
                <a:hlinkClick r:id="rId3"/>
              </a:rPr>
              <a:t>contact-def@echo-sante.com</a:t>
            </a:r>
            <a:r>
              <a:rPr lang="fr-FR" sz="2100" noProof="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  <a:sym typeface="Wingdings"/>
              </a:rPr>
              <a:t> </a:t>
            </a:r>
            <a:r>
              <a:rPr lang="fr-FR" sz="2100" noProof="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fr-FR" sz="2100" noProof="0" dirty="0">
                <a:solidFill>
                  <a:srgbClr val="424262"/>
                </a:solidFill>
                <a:latin typeface="Calibri" pitchFamily="34" charset="0"/>
                <a:cs typeface="Calibri" pitchFamily="34" charset="0"/>
                <a:sym typeface="Wingdings"/>
              </a:rPr>
              <a:t> Tél : 02.40.32.85.22</a:t>
            </a:r>
            <a:endParaRPr lang="fr-FR" sz="2100" noProof="0" dirty="0">
              <a:solidFill>
                <a:srgbClr val="424262"/>
              </a:solidFill>
            </a:endParaRPr>
          </a:p>
        </p:txBody>
      </p:sp>
      <p:sp>
        <p:nvSpPr>
          <p:cNvPr id="17" name="Google Shape;564;p46">
            <a:extLst>
              <a:ext uri="{FF2B5EF4-FFF2-40B4-BE49-F238E27FC236}">
                <a16:creationId xmlns:a16="http://schemas.microsoft.com/office/drawing/2014/main" id="{BC6A065F-AA22-5A68-B7F5-884878E45FED}"/>
              </a:ext>
            </a:extLst>
          </p:cNvPr>
          <p:cNvSpPr txBox="1">
            <a:spLocks/>
          </p:cNvSpPr>
          <p:nvPr/>
        </p:nvSpPr>
        <p:spPr>
          <a:xfrm>
            <a:off x="9788850" y="3467100"/>
            <a:ext cx="7685246" cy="6400800"/>
          </a:xfrm>
          <a:prstGeom prst="rect">
            <a:avLst/>
          </a:prstGeom>
          <a:ln w="19050">
            <a:solidFill>
              <a:srgbClr val="00B0F0"/>
            </a:solidFill>
          </a:ln>
        </p:spPr>
        <p:txBody>
          <a:bodyPr spcFirstLastPara="1" wrap="square" lIns="182850" tIns="182850" rIns="182850" bIns="18285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71450" algn="just">
              <a:spcAft>
                <a:spcPts val="1200"/>
              </a:spcAft>
              <a:buClr>
                <a:schemeClr val="dk1"/>
              </a:buClr>
              <a:buSzPts val="1100"/>
              <a:tabLst>
                <a:tab pos="1784350" algn="l"/>
                <a:tab pos="2152650" algn="l"/>
              </a:tabLst>
            </a:pPr>
            <a:r>
              <a:rPr lang="fr-FR" sz="2000" b="1" noProof="0" dirty="0">
                <a:solidFill>
                  <a:srgbClr val="00B0F0"/>
                </a:solidFill>
                <a:latin typeface="Arial Nova" pitchFamily="34" charset="0"/>
              </a:rPr>
              <a:t>PROGRAMME</a:t>
            </a:r>
            <a:endParaRPr lang="fr-FR" sz="2000" b="1" noProof="0" dirty="0">
              <a:solidFill>
                <a:srgbClr val="6699FF"/>
              </a:solidFill>
              <a:highlight>
                <a:srgbClr val="6699FF"/>
              </a:highlight>
              <a:latin typeface="Arial Nova" pitchFamily="34" charset="0"/>
            </a:endParaRPr>
          </a:p>
          <a:p>
            <a:pPr marL="171450" algn="just">
              <a:buClr>
                <a:schemeClr val="dk1"/>
              </a:buClr>
              <a:buSzPts val="1100"/>
              <a:tabLst>
                <a:tab pos="1784350" algn="l"/>
                <a:tab pos="2152650" algn="l"/>
              </a:tabLst>
            </a:pPr>
            <a:r>
              <a:rPr lang="fr-FR" sz="2000" b="1" noProof="0" dirty="0">
                <a:solidFill>
                  <a:srgbClr val="424262"/>
                </a:solidFill>
                <a:latin typeface="Arial Nova" pitchFamily="34" charset="0"/>
              </a:rPr>
              <a:t>En amont de la séance d’hémodialyse</a:t>
            </a:r>
          </a:p>
          <a:p>
            <a:pPr marL="514350" indent="-342900" algn="just">
              <a:buClr>
                <a:schemeClr val="dk1"/>
              </a:buClr>
              <a:buSzPts val="1100"/>
              <a:buFont typeface="Arial" pitchFamily="34" charset="0"/>
              <a:buChar char="•"/>
              <a:tabLst>
                <a:tab pos="1784350" algn="l"/>
                <a:tab pos="2152650" algn="l"/>
              </a:tabLst>
            </a:pPr>
            <a:r>
              <a:rPr lang="fr-FR" sz="2000" dirty="0">
                <a:solidFill>
                  <a:srgbClr val="424262"/>
                </a:solidFill>
                <a:latin typeface="Arial Nova" pitchFamily="34" charset="0"/>
              </a:rPr>
              <a:t>Je consulte le dossier médical partagé du patient</a:t>
            </a:r>
          </a:p>
          <a:p>
            <a:pPr marL="514350" indent="-342900" algn="just">
              <a:buClr>
                <a:schemeClr val="dk1"/>
              </a:buClr>
              <a:buSzPts val="1100"/>
              <a:buFont typeface="Arial" pitchFamily="34" charset="0"/>
              <a:buChar char="•"/>
              <a:tabLst>
                <a:tab pos="1784350" algn="l"/>
                <a:tab pos="2152650" algn="l"/>
              </a:tabLst>
            </a:pPr>
            <a:r>
              <a:rPr lang="fr-FR" sz="2000" dirty="0">
                <a:solidFill>
                  <a:srgbClr val="424262"/>
                </a:solidFill>
                <a:latin typeface="Arial Nova" pitchFamily="34" charset="0"/>
              </a:rPr>
              <a:t>Je saisis les paramètres de début de séance</a:t>
            </a:r>
          </a:p>
          <a:p>
            <a:pPr marL="514350" indent="-342900" algn="just">
              <a:buClr>
                <a:schemeClr val="dk1"/>
              </a:buClr>
              <a:buSzPts val="1100"/>
              <a:buFont typeface="Arial" pitchFamily="34" charset="0"/>
              <a:buChar char="•"/>
              <a:tabLst>
                <a:tab pos="1784350" algn="l"/>
                <a:tab pos="2152650" algn="l"/>
              </a:tabLst>
            </a:pPr>
            <a:r>
              <a:rPr lang="fr-FR" sz="2000" noProof="0" dirty="0">
                <a:solidFill>
                  <a:srgbClr val="424262"/>
                </a:solidFill>
                <a:latin typeface="Arial Nova" pitchFamily="34" charset="0"/>
              </a:rPr>
              <a:t>Je prépare ma séance de dialyse</a:t>
            </a:r>
          </a:p>
          <a:p>
            <a:pPr marL="514350" indent="-342900" algn="just">
              <a:buClr>
                <a:schemeClr val="dk1"/>
              </a:buClr>
              <a:buSzPts val="1100"/>
              <a:buFont typeface="Arial" pitchFamily="34" charset="0"/>
              <a:buChar char="•"/>
              <a:tabLst>
                <a:tab pos="1784350" algn="l"/>
                <a:tab pos="2152650" algn="l"/>
              </a:tabLst>
            </a:pPr>
            <a:r>
              <a:rPr lang="fr-FR" sz="2000" dirty="0">
                <a:solidFill>
                  <a:srgbClr val="424262"/>
                </a:solidFill>
                <a:latin typeface="Arial Nova" pitchFamily="34" charset="0"/>
              </a:rPr>
              <a:t>Je valide le générateur </a:t>
            </a:r>
          </a:p>
          <a:p>
            <a:pPr marL="514350" indent="-342900" algn="just">
              <a:buClr>
                <a:schemeClr val="dk1"/>
              </a:buClr>
              <a:buSzPts val="1100"/>
              <a:buFont typeface="Arial" pitchFamily="34" charset="0"/>
              <a:buChar char="•"/>
              <a:tabLst>
                <a:tab pos="1784350" algn="l"/>
                <a:tab pos="2152650" algn="l"/>
              </a:tabLst>
            </a:pPr>
            <a:r>
              <a:rPr lang="fr-FR" sz="2000" noProof="0" dirty="0">
                <a:solidFill>
                  <a:srgbClr val="424262"/>
                </a:solidFill>
                <a:latin typeface="Arial Nova" pitchFamily="34" charset="0"/>
              </a:rPr>
              <a:t>Je modifie l’heure de </a:t>
            </a:r>
            <a:r>
              <a:rPr lang="fr-FR" sz="2000" dirty="0">
                <a:solidFill>
                  <a:srgbClr val="424262"/>
                </a:solidFill>
                <a:latin typeface="Arial Nova" pitchFamily="34" charset="0"/>
              </a:rPr>
              <a:t>branchement</a:t>
            </a:r>
          </a:p>
          <a:p>
            <a:pPr marL="514350" indent="-342900" algn="just">
              <a:buClr>
                <a:schemeClr val="dk1"/>
              </a:buClr>
              <a:buSzPts val="1100"/>
              <a:buFont typeface="Arial" pitchFamily="34" charset="0"/>
              <a:buChar char="•"/>
              <a:tabLst>
                <a:tab pos="1784350" algn="l"/>
                <a:tab pos="2152650" algn="l"/>
              </a:tabLst>
            </a:pPr>
            <a:endParaRPr lang="fr-FR" sz="2000" dirty="0">
              <a:solidFill>
                <a:srgbClr val="424262"/>
              </a:solidFill>
              <a:latin typeface="Arial Nova" pitchFamily="34" charset="0"/>
            </a:endParaRPr>
          </a:p>
          <a:p>
            <a:pPr marL="171450" algn="just">
              <a:buClr>
                <a:schemeClr val="dk1"/>
              </a:buClr>
              <a:buSzPts val="1100"/>
              <a:tabLst>
                <a:tab pos="1784350" algn="l"/>
                <a:tab pos="2152650" algn="l"/>
              </a:tabLst>
            </a:pPr>
            <a:r>
              <a:rPr lang="fr-FR" sz="2000" b="1" dirty="0">
                <a:solidFill>
                  <a:srgbClr val="424262"/>
                </a:solidFill>
                <a:latin typeface="Arial Nova" pitchFamily="34" charset="0"/>
              </a:rPr>
              <a:t>Pendant la séance d’hémodialyse</a:t>
            </a:r>
          </a:p>
          <a:p>
            <a:pPr marL="514350" indent="-342900" algn="just">
              <a:buClr>
                <a:schemeClr val="dk1"/>
              </a:buClr>
              <a:buSzPts val="1100"/>
              <a:buFont typeface="Arial" pitchFamily="34" charset="0"/>
              <a:buChar char="•"/>
              <a:tabLst>
                <a:tab pos="1784350" algn="l"/>
                <a:tab pos="2152650" algn="l"/>
              </a:tabLst>
            </a:pPr>
            <a:r>
              <a:rPr lang="fr-FR" sz="2000" dirty="0">
                <a:solidFill>
                  <a:srgbClr val="424262"/>
                </a:solidFill>
                <a:latin typeface="Arial Nova" pitchFamily="34" charset="0"/>
              </a:rPr>
              <a:t>J’effectue un relevé de paramètres</a:t>
            </a:r>
          </a:p>
          <a:p>
            <a:pPr marL="514350" indent="-342900" algn="just">
              <a:buClr>
                <a:schemeClr val="dk1"/>
              </a:buClr>
              <a:buSzPts val="1100"/>
              <a:buFont typeface="Arial" pitchFamily="34" charset="0"/>
              <a:buChar char="•"/>
              <a:tabLst>
                <a:tab pos="1784350" algn="l"/>
                <a:tab pos="2152650" algn="l"/>
              </a:tabLst>
            </a:pPr>
            <a:r>
              <a:rPr lang="fr-FR" sz="2000" dirty="0">
                <a:solidFill>
                  <a:srgbClr val="424262"/>
                </a:solidFill>
                <a:latin typeface="Arial Nova" pitchFamily="34" charset="0"/>
              </a:rPr>
              <a:t>Je saisie les informations relatives à l’abord vasculaire</a:t>
            </a:r>
          </a:p>
          <a:p>
            <a:pPr marL="514350" indent="-342900" algn="just">
              <a:buClr>
                <a:schemeClr val="dk1"/>
              </a:buClr>
              <a:buSzPts val="1100"/>
              <a:buFont typeface="Arial" pitchFamily="34" charset="0"/>
              <a:buChar char="•"/>
              <a:tabLst>
                <a:tab pos="1784350" algn="l"/>
                <a:tab pos="2152650" algn="l"/>
              </a:tabLst>
            </a:pPr>
            <a:r>
              <a:rPr lang="fr-FR" sz="2000" dirty="0">
                <a:solidFill>
                  <a:srgbClr val="424262"/>
                </a:solidFill>
                <a:latin typeface="Arial Nova" pitchFamily="34" charset="0"/>
              </a:rPr>
              <a:t>Je saisie les informations relatives à la médication</a:t>
            </a:r>
          </a:p>
          <a:p>
            <a:pPr marL="514350" indent="-342900" algn="just">
              <a:buClr>
                <a:schemeClr val="dk1"/>
              </a:buClr>
              <a:buSzPts val="1100"/>
              <a:buFont typeface="Arial" pitchFamily="34" charset="0"/>
              <a:buChar char="•"/>
              <a:tabLst>
                <a:tab pos="1784350" algn="l"/>
                <a:tab pos="2152650" algn="l"/>
              </a:tabLst>
            </a:pPr>
            <a:endParaRPr lang="fr-FR" sz="2000" dirty="0">
              <a:solidFill>
                <a:srgbClr val="424262"/>
              </a:solidFill>
              <a:latin typeface="Arial Nova" pitchFamily="34" charset="0"/>
            </a:endParaRPr>
          </a:p>
          <a:p>
            <a:pPr marL="171450" algn="just">
              <a:buClr>
                <a:schemeClr val="dk1"/>
              </a:buClr>
              <a:buSzPts val="1100"/>
              <a:tabLst>
                <a:tab pos="1784350" algn="l"/>
                <a:tab pos="2152650" algn="l"/>
              </a:tabLst>
            </a:pPr>
            <a:r>
              <a:rPr lang="fr-FR" sz="2000" b="1" dirty="0">
                <a:solidFill>
                  <a:srgbClr val="424262"/>
                </a:solidFill>
                <a:latin typeface="Arial Nova" pitchFamily="34" charset="0"/>
              </a:rPr>
              <a:t>En fin de séance d’hémodialyse</a:t>
            </a:r>
          </a:p>
          <a:p>
            <a:pPr marL="514350" indent="-342900" algn="just">
              <a:buClr>
                <a:schemeClr val="dk1"/>
              </a:buClr>
              <a:buSzPts val="1100"/>
              <a:buFont typeface="Arial" pitchFamily="34" charset="0"/>
              <a:buChar char="•"/>
              <a:tabLst>
                <a:tab pos="1784350" algn="l"/>
                <a:tab pos="2152650" algn="l"/>
              </a:tabLst>
            </a:pPr>
            <a:r>
              <a:rPr lang="fr-FR" sz="2000" dirty="0">
                <a:solidFill>
                  <a:srgbClr val="424262"/>
                </a:solidFill>
                <a:latin typeface="Arial Nova" pitchFamily="34" charset="0"/>
              </a:rPr>
              <a:t>Je saisis les paramètres de fin de séance</a:t>
            </a:r>
          </a:p>
          <a:p>
            <a:pPr marL="514350" indent="-342900" algn="just">
              <a:buClr>
                <a:schemeClr val="dk1"/>
              </a:buClr>
              <a:buSzPts val="1100"/>
              <a:buFont typeface="Arial" pitchFamily="34" charset="0"/>
              <a:buChar char="•"/>
              <a:tabLst>
                <a:tab pos="1784350" algn="l"/>
                <a:tab pos="2152650" algn="l"/>
              </a:tabLst>
            </a:pPr>
            <a:endParaRPr lang="fr-FR" sz="2000" noProof="0" dirty="0">
              <a:solidFill>
                <a:srgbClr val="424262"/>
              </a:solidFill>
              <a:latin typeface="Arial Nova" pitchFamily="34" charset="0"/>
            </a:endParaRPr>
          </a:p>
        </p:txBody>
      </p:sp>
      <p:sp>
        <p:nvSpPr>
          <p:cNvPr id="26" name="Google Shape;564;p46">
            <a:extLst>
              <a:ext uri="{FF2B5EF4-FFF2-40B4-BE49-F238E27FC236}">
                <a16:creationId xmlns:a16="http://schemas.microsoft.com/office/drawing/2014/main" id="{BEFC105B-198D-950B-6279-BBBB5DACF622}"/>
              </a:ext>
            </a:extLst>
          </p:cNvPr>
          <p:cNvSpPr txBox="1">
            <a:spLocks/>
          </p:cNvSpPr>
          <p:nvPr/>
        </p:nvSpPr>
        <p:spPr>
          <a:xfrm>
            <a:off x="979834" y="3467100"/>
            <a:ext cx="8524404" cy="6400800"/>
          </a:xfrm>
          <a:prstGeom prst="rect">
            <a:avLst/>
          </a:prstGeom>
          <a:ln w="19050">
            <a:solidFill>
              <a:srgbClr val="00B0F0"/>
            </a:solidFill>
          </a:ln>
        </p:spPr>
        <p:txBody>
          <a:bodyPr spcFirstLastPara="1" wrap="square" lIns="182850" tIns="182850" rIns="182850" bIns="18285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71450" algn="just">
              <a:buClr>
                <a:schemeClr val="dk1"/>
              </a:buClr>
              <a:buSzPts val="1100"/>
              <a:tabLst>
                <a:tab pos="1784350" algn="l"/>
                <a:tab pos="2152650" algn="l"/>
              </a:tabLst>
            </a:pPr>
            <a:r>
              <a:rPr lang="fr-FR" sz="2000" b="1" noProof="0" dirty="0">
                <a:solidFill>
                  <a:srgbClr val="424262"/>
                </a:solidFill>
                <a:latin typeface="Arial Nova" pitchFamily="34" charset="0"/>
              </a:rPr>
              <a:t>Publics concernés et prérequis</a:t>
            </a:r>
          </a:p>
          <a:p>
            <a:pPr marL="514350" indent="-342900" algn="just">
              <a:buClr>
                <a:schemeClr val="dk1"/>
              </a:buClr>
              <a:buSzPts val="1100"/>
              <a:buFont typeface="Arial" pitchFamily="34" charset="0"/>
              <a:buChar char="•"/>
              <a:tabLst>
                <a:tab pos="1784350" algn="l"/>
                <a:tab pos="2152650" algn="l"/>
              </a:tabLst>
            </a:pPr>
            <a:r>
              <a:rPr lang="fr-FR" sz="2000" noProof="0" dirty="0">
                <a:solidFill>
                  <a:srgbClr val="424262"/>
                </a:solidFill>
                <a:latin typeface="Arial Nova" pitchFamily="34" charset="0"/>
              </a:rPr>
              <a:t>Responsable de soins et infirmiers (nouveaux utilisateurs)</a:t>
            </a:r>
          </a:p>
          <a:p>
            <a:pPr marL="514350" indent="-342900" algn="just">
              <a:buClr>
                <a:schemeClr val="dk1"/>
              </a:buClr>
              <a:buSzPts val="1100"/>
              <a:buFont typeface="Arial" pitchFamily="34" charset="0"/>
              <a:buChar char="►"/>
              <a:tabLst>
                <a:tab pos="1784350" algn="l"/>
                <a:tab pos="2152650" algn="l"/>
              </a:tabLst>
            </a:pPr>
            <a:r>
              <a:rPr lang="fr-FR" sz="2000" dirty="0">
                <a:solidFill>
                  <a:srgbClr val="424262"/>
                </a:solidFill>
                <a:latin typeface="Arial Nova" pitchFamily="34" charset="0"/>
              </a:rPr>
              <a:t>Ordinateur ou tablette doté(e) d’une connexion internet</a:t>
            </a:r>
          </a:p>
          <a:p>
            <a:pPr marL="514350" indent="-342900" algn="just">
              <a:buClr>
                <a:schemeClr val="dk1"/>
              </a:buClr>
              <a:buSzPts val="1100"/>
              <a:buFont typeface="Arial" pitchFamily="34" charset="0"/>
              <a:buChar char="►"/>
              <a:tabLst>
                <a:tab pos="1784350" algn="l"/>
                <a:tab pos="2152650" algn="l"/>
              </a:tabLst>
            </a:pPr>
            <a:r>
              <a:rPr lang="fr-FR" sz="2000" dirty="0">
                <a:solidFill>
                  <a:srgbClr val="424262"/>
                </a:solidFill>
                <a:latin typeface="Arial Nova" pitchFamily="34" charset="0"/>
              </a:rPr>
              <a:t>Adresse mail nominative</a:t>
            </a:r>
          </a:p>
          <a:p>
            <a:pPr marL="171450">
              <a:spcBef>
                <a:spcPts val="1200"/>
              </a:spcBef>
              <a:buClr>
                <a:schemeClr val="dk1"/>
              </a:buClr>
              <a:buSzPts val="1100"/>
              <a:tabLst>
                <a:tab pos="1784350" algn="l"/>
                <a:tab pos="2152650" algn="l"/>
              </a:tabLst>
            </a:pPr>
            <a:r>
              <a:rPr lang="fr-FR" sz="2000" b="1" dirty="0">
                <a:solidFill>
                  <a:srgbClr val="424262"/>
                </a:solidFill>
                <a:latin typeface="Arial Nova" pitchFamily="34" charset="0"/>
              </a:rPr>
              <a:t>Modalité </a:t>
            </a:r>
            <a:r>
              <a:rPr lang="fr-FR" sz="2000" dirty="0">
                <a:solidFill>
                  <a:srgbClr val="424262"/>
                </a:solidFill>
                <a:latin typeface="Arial Nova" pitchFamily="34" charset="0"/>
              </a:rPr>
              <a:t>:</a:t>
            </a:r>
            <a:r>
              <a:rPr lang="fr-FR" sz="2000" b="1" dirty="0">
                <a:solidFill>
                  <a:srgbClr val="424262"/>
                </a:solidFill>
                <a:latin typeface="Arial Nova" pitchFamily="34" charset="0"/>
              </a:rPr>
              <a:t> </a:t>
            </a:r>
            <a:r>
              <a:rPr lang="fr-FR" sz="2000" dirty="0">
                <a:solidFill>
                  <a:srgbClr val="424262"/>
                </a:solidFill>
                <a:latin typeface="Arial Nova" pitchFamily="34" charset="0"/>
              </a:rPr>
              <a:t>E-Learning de 1 heure</a:t>
            </a:r>
            <a:br>
              <a:rPr lang="fr-FR" sz="2000" dirty="0">
                <a:solidFill>
                  <a:srgbClr val="424262"/>
                </a:solidFill>
                <a:latin typeface="Arial Nova" pitchFamily="34" charset="0"/>
              </a:rPr>
            </a:br>
            <a:r>
              <a:rPr lang="fr-FR" sz="2000" b="1" dirty="0">
                <a:solidFill>
                  <a:srgbClr val="424262"/>
                </a:solidFill>
                <a:latin typeface="Arial Nova" pitchFamily="34" charset="0"/>
              </a:rPr>
              <a:t>Tarif</a:t>
            </a:r>
            <a:r>
              <a:rPr lang="fr-FR" sz="2000" dirty="0">
                <a:solidFill>
                  <a:srgbClr val="424262"/>
                </a:solidFill>
                <a:latin typeface="Arial Nova" pitchFamily="34" charset="0"/>
              </a:rPr>
              <a:t> à partir de 100 €/pers.</a:t>
            </a:r>
            <a:r>
              <a:rPr lang="fr-FR" sz="2000" b="1" dirty="0">
                <a:solidFill>
                  <a:srgbClr val="424262"/>
                </a:solidFill>
                <a:latin typeface="Arial Nova" pitchFamily="34" charset="0"/>
              </a:rPr>
              <a:t> </a:t>
            </a:r>
            <a:r>
              <a:rPr lang="fr-FR" sz="2000" dirty="0">
                <a:solidFill>
                  <a:srgbClr val="424262"/>
                </a:solidFill>
                <a:latin typeface="Arial Nova" pitchFamily="34" charset="0"/>
              </a:rPr>
              <a:t>et dégressif en fonction du nombre d’apprenants et la durée de mise à disposition du e-learning </a:t>
            </a:r>
            <a:br>
              <a:rPr lang="fr-FR" sz="2000" dirty="0">
                <a:solidFill>
                  <a:srgbClr val="424262"/>
                </a:solidFill>
                <a:latin typeface="Arial Nova" pitchFamily="34" charset="0"/>
              </a:rPr>
            </a:br>
            <a:r>
              <a:rPr lang="fr-FR" sz="2000" dirty="0">
                <a:solidFill>
                  <a:srgbClr val="424262"/>
                </a:solidFill>
                <a:latin typeface="Arial Nova" pitchFamily="34" charset="0"/>
              </a:rPr>
              <a:t>(sur plusieurs semaines ou à l’année) – Nous consulter </a:t>
            </a:r>
            <a:br>
              <a:rPr lang="fr-FR" sz="2000" dirty="0">
                <a:solidFill>
                  <a:srgbClr val="424262"/>
                </a:solidFill>
                <a:latin typeface="Arial Nova" pitchFamily="34" charset="0"/>
              </a:rPr>
            </a:br>
            <a:r>
              <a:rPr lang="fr-FR" sz="2000" dirty="0">
                <a:solidFill>
                  <a:srgbClr val="424262"/>
                </a:solidFill>
                <a:latin typeface="Arial Nova" pitchFamily="34" charset="0"/>
              </a:rPr>
              <a:t>Pour les personnes en situation de handicap, contacter notre référent</a:t>
            </a:r>
          </a:p>
          <a:p>
            <a:pPr marL="171450">
              <a:spcBef>
                <a:spcPts val="1200"/>
              </a:spcBef>
              <a:buClr>
                <a:schemeClr val="dk1"/>
              </a:buClr>
              <a:buSzPts val="1100"/>
              <a:tabLst>
                <a:tab pos="1784350" algn="l"/>
                <a:tab pos="2152650" algn="l"/>
              </a:tabLst>
            </a:pPr>
            <a:r>
              <a:rPr lang="fr-FR" sz="2000" b="1" dirty="0">
                <a:solidFill>
                  <a:srgbClr val="424262"/>
                </a:solidFill>
                <a:latin typeface="Arial Nova" pitchFamily="34" charset="0"/>
              </a:rPr>
              <a:t>Concepteurs </a:t>
            </a:r>
            <a:r>
              <a:rPr lang="fr-FR" sz="2000" dirty="0">
                <a:solidFill>
                  <a:srgbClr val="424262"/>
                </a:solidFill>
                <a:latin typeface="Arial Nova" pitchFamily="34" charset="0"/>
              </a:rPr>
              <a:t>: Consultant/Formateur MEDIAL – COPIL Infirmiers tuteurs - Responsable de la formation externe</a:t>
            </a:r>
          </a:p>
          <a:p>
            <a:pPr marL="171450">
              <a:spcBef>
                <a:spcPts val="1200"/>
              </a:spcBef>
              <a:buClr>
                <a:schemeClr val="dk1"/>
              </a:buClr>
              <a:buSzPts val="1100"/>
              <a:tabLst>
                <a:tab pos="1784350" algn="l"/>
                <a:tab pos="2152650" algn="l"/>
              </a:tabLst>
            </a:pPr>
            <a:r>
              <a:rPr lang="fr-FR" sz="2000" b="1" dirty="0">
                <a:solidFill>
                  <a:srgbClr val="424262"/>
                </a:solidFill>
                <a:latin typeface="Arial Nova" pitchFamily="34" charset="0"/>
              </a:rPr>
              <a:t>Méthodes / Supports pédagogiques</a:t>
            </a:r>
            <a:br>
              <a:rPr lang="fr-FR" sz="2000" dirty="0">
                <a:solidFill>
                  <a:srgbClr val="424262"/>
                </a:solidFill>
                <a:latin typeface="Arial Nova" pitchFamily="34" charset="0"/>
              </a:rPr>
            </a:br>
            <a:r>
              <a:rPr lang="fr-FR" sz="2000" dirty="0">
                <a:solidFill>
                  <a:srgbClr val="424262"/>
                </a:solidFill>
                <a:latin typeface="Arial Nova" pitchFamily="34" charset="0"/>
              </a:rPr>
              <a:t>Formation à distance avec des ressources imprimables</a:t>
            </a:r>
            <a:br>
              <a:rPr lang="fr-FR" sz="2000" dirty="0">
                <a:solidFill>
                  <a:srgbClr val="424262"/>
                </a:solidFill>
                <a:highlight>
                  <a:srgbClr val="FFFF00"/>
                </a:highlight>
                <a:latin typeface="Arial Nova" pitchFamily="34" charset="0"/>
              </a:rPr>
            </a:br>
            <a:r>
              <a:rPr lang="fr-FR" sz="2000" dirty="0">
                <a:solidFill>
                  <a:srgbClr val="424262"/>
                </a:solidFill>
                <a:latin typeface="Arial Nova" pitchFamily="34" charset="0"/>
              </a:rPr>
              <a:t>Plateforme numérique : tutoriels, jeux interactifs, etc.</a:t>
            </a:r>
            <a:br>
              <a:rPr lang="fr-FR" sz="2000" dirty="0">
                <a:solidFill>
                  <a:srgbClr val="424262"/>
                </a:solidFill>
                <a:latin typeface="Arial Nova" pitchFamily="34" charset="0"/>
              </a:rPr>
            </a:br>
            <a:r>
              <a:rPr lang="fr-FR" sz="2000" dirty="0">
                <a:solidFill>
                  <a:srgbClr val="424262"/>
                </a:solidFill>
                <a:latin typeface="Arial Nova" pitchFamily="34" charset="0"/>
              </a:rPr>
              <a:t>Assistance numérique, pédagogique et technique</a:t>
            </a:r>
          </a:p>
          <a:p>
            <a:pPr marL="171450">
              <a:spcBef>
                <a:spcPts val="1200"/>
              </a:spcBef>
              <a:buClr>
                <a:schemeClr val="dk1"/>
              </a:buClr>
              <a:buSzPts val="1100"/>
              <a:tabLst>
                <a:tab pos="1784350" algn="l"/>
                <a:tab pos="2152650" algn="l"/>
              </a:tabLst>
            </a:pPr>
            <a:r>
              <a:rPr lang="fr-FR" sz="2000" b="1" dirty="0">
                <a:solidFill>
                  <a:srgbClr val="424262"/>
                </a:solidFill>
                <a:latin typeface="Arial Nova" pitchFamily="34" charset="0"/>
              </a:rPr>
              <a:t>Évaluation</a:t>
            </a:r>
            <a:br>
              <a:rPr lang="fr-FR" sz="2000" b="1" dirty="0">
                <a:solidFill>
                  <a:srgbClr val="424262"/>
                </a:solidFill>
                <a:latin typeface="Arial Nova" pitchFamily="34" charset="0"/>
              </a:rPr>
            </a:br>
            <a:r>
              <a:rPr lang="fr-FR" sz="2000" dirty="0">
                <a:solidFill>
                  <a:srgbClr val="424262"/>
                </a:solidFill>
                <a:latin typeface="Arial Nova" pitchFamily="34" charset="0"/>
              </a:rPr>
              <a:t>Acquis durant la formation - Satisfaction à l’issue du e-learning (quiz)</a:t>
            </a:r>
            <a:br>
              <a:rPr lang="fr-FR" sz="2000" dirty="0">
                <a:solidFill>
                  <a:srgbClr val="424262"/>
                </a:solidFill>
                <a:highlight>
                  <a:srgbClr val="FFFF00"/>
                </a:highlight>
                <a:latin typeface="Arial Nova" pitchFamily="34" charset="0"/>
              </a:rPr>
            </a:br>
            <a:r>
              <a:rPr lang="fr-FR" sz="2000" dirty="0">
                <a:solidFill>
                  <a:srgbClr val="424262"/>
                </a:solidFill>
                <a:latin typeface="Arial Nova" pitchFamily="34" charset="0"/>
              </a:rPr>
              <a:t>Délivrance d’un certificat de réalisation</a:t>
            </a:r>
            <a:endParaRPr lang="fr-FR" sz="2000" noProof="0" dirty="0">
              <a:solidFill>
                <a:srgbClr val="424262"/>
              </a:solidFill>
              <a:latin typeface="Arial Nova" pitchFamily="34" charset="0"/>
            </a:endParaRPr>
          </a:p>
        </p:txBody>
      </p:sp>
      <p:sp>
        <p:nvSpPr>
          <p:cNvPr id="20" name="Google Shape;331;p30">
            <a:extLst>
              <a:ext uri="{FF2B5EF4-FFF2-40B4-BE49-F238E27FC236}">
                <a16:creationId xmlns:a16="http://schemas.microsoft.com/office/drawing/2014/main" id="{ACA9DC50-8818-6B22-366F-A658BA6E088F}"/>
              </a:ext>
            </a:extLst>
          </p:cNvPr>
          <p:cNvSpPr/>
          <p:nvPr/>
        </p:nvSpPr>
        <p:spPr>
          <a:xfrm>
            <a:off x="12009769" y="9372406"/>
            <a:ext cx="5448890" cy="3979800"/>
          </a:xfrm>
          <a:prstGeom prst="hexagon">
            <a:avLst>
              <a:gd name="adj" fmla="val 25000"/>
              <a:gd name="vf" fmla="val 115470"/>
            </a:avLst>
          </a:prstGeom>
          <a:noFill/>
          <a:ln w="19050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endParaRPr lang="fr-FR" sz="3600" noProof="0" dirty="0">
              <a:solidFill>
                <a:schemeClr val="dk1"/>
              </a:solidFill>
            </a:endParaRPr>
          </a:p>
        </p:txBody>
      </p:sp>
      <p:sp>
        <p:nvSpPr>
          <p:cNvPr id="30" name="Google Shape;572;p46">
            <a:extLst>
              <a:ext uri="{FF2B5EF4-FFF2-40B4-BE49-F238E27FC236}">
                <a16:creationId xmlns:a16="http://schemas.microsoft.com/office/drawing/2014/main" id="{02E4FDEF-D627-51A7-B126-FE944DC288D5}"/>
              </a:ext>
            </a:extLst>
          </p:cNvPr>
          <p:cNvSpPr/>
          <p:nvPr/>
        </p:nvSpPr>
        <p:spPr>
          <a:xfrm>
            <a:off x="11718188" y="9649969"/>
            <a:ext cx="5357700" cy="3172058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00B0F0"/>
          </a:solidFill>
          <a:ln w="19050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endParaRPr lang="fr-FR" sz="3600" cap="all" noProof="0" dirty="0"/>
          </a:p>
        </p:txBody>
      </p:sp>
      <p:pic>
        <p:nvPicPr>
          <p:cNvPr id="32" name="Picture 2">
            <a:extLst>
              <a:ext uri="{FF2B5EF4-FFF2-40B4-BE49-F238E27FC236}">
                <a16:creationId xmlns:a16="http://schemas.microsoft.com/office/drawing/2014/main" id="{A3DBE83A-CB8D-7458-FF0C-5EF5B1170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9743" y="9649969"/>
            <a:ext cx="2644774" cy="684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Google Shape;564;p46">
            <a:extLst>
              <a:ext uri="{FF2B5EF4-FFF2-40B4-BE49-F238E27FC236}">
                <a16:creationId xmlns:a16="http://schemas.microsoft.com/office/drawing/2014/main" id="{06135AC2-934D-E1F5-C37F-4A0584F38575}"/>
              </a:ext>
            </a:extLst>
          </p:cNvPr>
          <p:cNvSpPr txBox="1">
            <a:spLocks/>
          </p:cNvSpPr>
          <p:nvPr/>
        </p:nvSpPr>
        <p:spPr>
          <a:xfrm>
            <a:off x="15595460" y="1411978"/>
            <a:ext cx="2053238" cy="673744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>
              <a:buClr>
                <a:schemeClr val="dk1"/>
              </a:buClr>
              <a:buSzPts val="1100"/>
            </a:pPr>
            <a:r>
              <a:rPr lang="fr-FR" sz="2000" i="1" noProof="0" dirty="0">
                <a:solidFill>
                  <a:srgbClr val="424262"/>
                </a:solidFill>
                <a:latin typeface="Arial Nova" pitchFamily="34" charset="0"/>
                <a:cs typeface="Arial" pitchFamily="34" charset="0"/>
              </a:rPr>
              <a:t>E-learning</a:t>
            </a: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E5692D15-B677-024C-5893-69DBA864BA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56881" y="546606"/>
            <a:ext cx="933128" cy="865372"/>
          </a:xfrm>
          <a:prstGeom prst="rect">
            <a:avLst/>
          </a:prstGeom>
          <a:noFill/>
          <a:ln w="28575">
            <a:solidFill>
              <a:srgbClr val="00B0F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39B6DF0A-9859-5CC0-3DAE-191429666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44517" y="1863842"/>
            <a:ext cx="1836276" cy="1391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4EAABD85-9FC1-7F78-86C5-169D186CEDB2}"/>
              </a:ext>
            </a:extLst>
          </p:cNvPr>
          <p:cNvSpPr txBox="1">
            <a:spLocks/>
          </p:cNvSpPr>
          <p:nvPr/>
        </p:nvSpPr>
        <p:spPr>
          <a:xfrm>
            <a:off x="17691340" y="9703091"/>
            <a:ext cx="56002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b="1" smtClean="0">
                <a:solidFill>
                  <a:schemeClr val="bg1">
                    <a:lumMod val="50000"/>
                  </a:schemeClr>
                </a:solidFill>
              </a:rPr>
              <a:pPr/>
              <a:t>1</a:t>
            </a:fld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535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ersonnalisé 2">
      <a:dk1>
        <a:srgbClr val="009999"/>
      </a:dk1>
      <a:lt1>
        <a:sysClr val="window" lastClr="FFFFFF"/>
      </a:lt1>
      <a:dk2>
        <a:srgbClr val="009999"/>
      </a:dk2>
      <a:lt2>
        <a:srgbClr val="E7E6E6"/>
      </a:lt2>
      <a:accent1>
        <a:srgbClr val="006666"/>
      </a:accent1>
      <a:accent2>
        <a:srgbClr val="009999"/>
      </a:accent2>
      <a:accent3>
        <a:srgbClr val="0D1D51"/>
      </a:accent3>
      <a:accent4>
        <a:srgbClr val="666666"/>
      </a:accent4>
      <a:accent5>
        <a:srgbClr val="3C76A6"/>
      </a:accent5>
      <a:accent6>
        <a:srgbClr val="1E44BC"/>
      </a:accent6>
      <a:hlink>
        <a:srgbClr val="0563C1"/>
      </a:hlink>
      <a:folHlink>
        <a:srgbClr val="0099C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4589</TotalTime>
  <Words>316</Words>
  <Application>Microsoft Office PowerPoint</Application>
  <PresentationFormat>Personnalisé</PresentationFormat>
  <Paragraphs>35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Archivo ExtraBold</vt:lpstr>
      <vt:lpstr>Arial Nova</vt:lpstr>
      <vt:lpstr>Wingdings</vt:lpstr>
      <vt:lpstr>Calibri</vt:lpstr>
      <vt:lpstr>Arial</vt:lpstr>
      <vt:lpstr>Aptos</vt:lpstr>
      <vt:lpstr>Arial Black</vt:lpstr>
      <vt:lpstr>Office Theme</vt:lpstr>
      <vt:lpstr>Plan de soins infirmiers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HAUTBOIS Isabelle</dc:creator>
  <cp:lastModifiedBy>HAUTBOIS Isabelle</cp:lastModifiedBy>
  <cp:revision>75</cp:revision>
  <cp:lastPrinted>2025-10-28T07:18:25Z</cp:lastPrinted>
  <dcterms:created xsi:type="dcterms:W3CDTF">2006-08-16T00:00:00Z</dcterms:created>
  <dcterms:modified xsi:type="dcterms:W3CDTF">2025-12-02T13:38:38Z</dcterms:modified>
  <dc:identifier>DAGzNzQ-z7M</dc:identifier>
</cp:coreProperties>
</file>